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50" d="100"/>
          <a:sy n="50" d="100"/>
        </p:scale>
        <p:origin x="144" y="2144"/>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2744682"/>
          </a:xfrm>
          <a:prstGeom prst="rect">
            <a:avLst/>
          </a:prstGeom>
          <a:noFill/>
        </p:spPr>
        <p:txBody>
          <a:bodyPr wrap="square" rtlCol="0">
            <a:spAutoFit/>
          </a:bodyPr>
          <a:lstStyle/>
          <a:p>
            <a:pPr algn="ctr"/>
            <a:r>
              <a:rPr lang="en-US" sz="6000" b="1" u="sng" dirty="0" smtClean="0"/>
              <a:t>Project and Motivation</a:t>
            </a:r>
          </a:p>
          <a:p>
            <a:pPr algn="ctr"/>
            <a:endParaRPr lang="en-US" sz="2000" b="1" u="sng" dirty="0" smtClean="0"/>
          </a:p>
          <a:p>
            <a:pPr algn="just"/>
            <a:r>
              <a:rPr lang="en-US" sz="4000" dirty="0" smtClean="0"/>
              <a:t>  </a:t>
            </a:r>
            <a:r>
              <a:rPr lang="en-US" sz="3600" dirty="0" smtClean="0"/>
              <a:t> The </a:t>
            </a:r>
            <a:r>
              <a:rPr lang="en-US" sz="3600" dirty="0"/>
              <a:t>purpose of </a:t>
            </a:r>
            <a:r>
              <a:rPr lang="en-US" sz="3600" dirty="0" smtClean="0"/>
              <a:t>this project </a:t>
            </a:r>
            <a:r>
              <a:rPr lang="en-US" sz="3600" dirty="0"/>
              <a:t>is to </a:t>
            </a:r>
            <a:r>
              <a:rPr lang="en-US" sz="3600" dirty="0" smtClean="0"/>
              <a:t>create an alternative to the metal casting process, which can be expensive and result in long lead times. The goal is to create </a:t>
            </a:r>
            <a:r>
              <a:rPr lang="en-US" sz="3600" dirty="0"/>
              <a:t>a </a:t>
            </a:r>
            <a:r>
              <a:rPr lang="en-US" sz="3600" dirty="0" smtClean="0"/>
              <a:t>3D </a:t>
            </a:r>
            <a:r>
              <a:rPr lang="en-US" sz="3600" dirty="0"/>
              <a:t>metal </a:t>
            </a:r>
            <a:r>
              <a:rPr lang="en-US" sz="3600" dirty="0" smtClean="0"/>
              <a:t>printer that is capable of quickly creating metal components at a lower cost.  The final products of this printer will be used in industrial water pumps that must be precision machined after the fact, so accuracy of the print is not a major concern for this project. </a:t>
            </a:r>
          </a:p>
          <a:p>
            <a:pPr algn="just"/>
            <a:r>
              <a:rPr lang="en-US" sz="3600" dirty="0" smtClean="0"/>
              <a:t>     A CNC machine with a MIG (metal inert gas) welder and use the welder to deposit material. Building upon previous layers of deposition, a metal object may be printed in 3D.</a:t>
            </a:r>
            <a:endParaRPr lang="en-US" sz="4000" dirty="0" smtClean="0"/>
          </a:p>
          <a:p>
            <a:pPr algn="just"/>
            <a:endParaRPr lang="en-US" sz="4800" dirty="0" smtClean="0"/>
          </a:p>
          <a:p>
            <a:pPr algn="just"/>
            <a:endParaRPr lang="en-US" sz="4800" dirty="0" smtClean="0"/>
          </a:p>
          <a:p>
            <a:pPr algn="just"/>
            <a:endParaRPr lang="en-US" sz="4800" dirty="0"/>
          </a:p>
          <a:p>
            <a:pPr algn="just"/>
            <a:endParaRPr lang="en-US" sz="4800" dirty="0"/>
          </a:p>
          <a:p>
            <a:pPr algn="just"/>
            <a:endParaRPr lang="en-US" sz="4800" dirty="0" smtClean="0"/>
          </a:p>
          <a:p>
            <a:pPr algn="just"/>
            <a:endParaRPr lang="en-US" sz="4800" dirty="0"/>
          </a:p>
          <a:p>
            <a:pPr algn="just"/>
            <a:endParaRPr lang="en-US" sz="4800" dirty="0" smtClean="0"/>
          </a:p>
          <a:p>
            <a:pPr algn="just"/>
            <a:endParaRPr lang="en-US" sz="4800" dirty="0"/>
          </a:p>
          <a:p>
            <a:pPr algn="just"/>
            <a:endParaRPr lang="en-US" sz="4800" dirty="0" smtClean="0"/>
          </a:p>
          <a:p>
            <a:pPr algn="just"/>
            <a:endParaRPr lang="en-US" sz="4800" dirty="0" smtClean="0"/>
          </a:p>
          <a:p>
            <a:pPr algn="just"/>
            <a:endParaRPr lang="en-US" sz="4800" dirty="0" smtClean="0"/>
          </a:p>
          <a:p>
            <a:pPr algn="ctr"/>
            <a:r>
              <a:rPr lang="en-US" sz="6000" b="1" u="sng" dirty="0" smtClean="0"/>
              <a:t>Goals</a:t>
            </a:r>
            <a:endParaRPr lang="en-US" sz="6000" b="1" u="sng" dirty="0"/>
          </a:p>
          <a:p>
            <a:pPr algn="ctr"/>
            <a:endParaRPr lang="en-US" sz="2000" b="1" u="sng" dirty="0" smtClean="0"/>
          </a:p>
          <a:p>
            <a:pPr marL="685800" indent="-685800" algn="just">
              <a:spcBef>
                <a:spcPts val="1800"/>
              </a:spcBef>
              <a:buFont typeface="Arial"/>
              <a:buChar char="•"/>
            </a:pPr>
            <a:r>
              <a:rPr lang="en-US" sz="3600" dirty="0" smtClean="0"/>
              <a:t>Interface the MIG welder with CNC machine.</a:t>
            </a:r>
          </a:p>
          <a:p>
            <a:pPr marL="685800" indent="-685800" algn="just">
              <a:spcBef>
                <a:spcPts val="1800"/>
              </a:spcBef>
              <a:buFont typeface="Arial"/>
              <a:buChar char="•"/>
            </a:pPr>
            <a:r>
              <a:rPr lang="en-US" sz="3600" dirty="0" smtClean="0"/>
              <a:t>Determine quality of deposition based on temperature and current.</a:t>
            </a:r>
          </a:p>
          <a:p>
            <a:pPr marL="685800" indent="-685800" algn="just">
              <a:spcBef>
                <a:spcPts val="1800"/>
              </a:spcBef>
              <a:buFont typeface="Arial"/>
              <a:buChar char="•"/>
            </a:pPr>
            <a:r>
              <a:rPr lang="en-US" sz="3600" dirty="0" smtClean="0"/>
              <a:t>Control the MIG welder based on quality of deposition.</a:t>
            </a:r>
          </a:p>
          <a:p>
            <a:pPr marL="685800" indent="-685800" algn="just">
              <a:spcBef>
                <a:spcPts val="1800"/>
              </a:spcBef>
              <a:buFont typeface="Arial"/>
              <a:buChar char="•"/>
            </a:pPr>
            <a:r>
              <a:rPr lang="en-US" sz="3600" dirty="0" smtClean="0"/>
              <a:t>Allow for future expandability</a:t>
            </a:r>
            <a:endParaRPr lang="en-US" sz="3600" dirty="0"/>
          </a:p>
        </p:txBody>
      </p:sp>
      <p:sp>
        <p:nvSpPr>
          <p:cNvPr id="22" name="TextBox 21"/>
          <p:cNvSpPr txBox="1"/>
          <p:nvPr/>
        </p:nvSpPr>
        <p:spPr>
          <a:xfrm>
            <a:off x="11125200" y="3962400"/>
            <a:ext cx="21183600" cy="2985433"/>
          </a:xfrm>
          <a:prstGeom prst="rect">
            <a:avLst/>
          </a:prstGeom>
          <a:noFill/>
        </p:spPr>
        <p:txBody>
          <a:bodyPr wrap="square" rtlCol="0">
            <a:spAutoFit/>
          </a:bodyPr>
          <a:lstStyle/>
          <a:p>
            <a:pPr algn="ctr"/>
            <a:r>
              <a:rPr lang="en-US" sz="6000" b="1" u="sng" dirty="0" smtClean="0"/>
              <a:t>Control System</a:t>
            </a:r>
            <a:endParaRPr lang="en-US" sz="2000" dirty="0"/>
          </a:p>
          <a:p>
            <a:pPr algn="ctr"/>
            <a:endParaRPr lang="en-US" sz="2000" dirty="0"/>
          </a:p>
          <a:p>
            <a:r>
              <a:rPr lang="en-US" sz="3600" dirty="0" smtClean="0"/>
              <a:t>   Control of the system is done using a PCI Express DAQ board from Sensoray, Inc. The board has 48 digital I/O pins, sixteen 16-bit analog inputs, eight 16-bit analog outputs, and six counter channels.</a:t>
            </a:r>
            <a:endParaRPr lang="en-US" sz="3600" dirty="0"/>
          </a:p>
          <a:p>
            <a:endParaRPr lang="en-US" sz="3600" dirty="0" smtClean="0"/>
          </a:p>
        </p:txBody>
      </p:sp>
      <p:sp>
        <p:nvSpPr>
          <p:cNvPr id="23" name="TextBox 22"/>
          <p:cNvSpPr txBox="1"/>
          <p:nvPr/>
        </p:nvSpPr>
        <p:spPr>
          <a:xfrm>
            <a:off x="32918400" y="3962400"/>
            <a:ext cx="10058400" cy="12495730"/>
          </a:xfrm>
          <a:prstGeom prst="rect">
            <a:avLst/>
          </a:prstGeom>
          <a:noFill/>
        </p:spPr>
        <p:txBody>
          <a:bodyPr wrap="square" rtlCol="0">
            <a:spAutoFit/>
          </a:bodyPr>
          <a:lstStyle/>
          <a:p>
            <a:pPr algn="ctr"/>
            <a:r>
              <a:rPr lang="en-US" sz="6000" b="1" u="sng" dirty="0" smtClean="0"/>
              <a:t>Project Outcomes</a:t>
            </a:r>
          </a:p>
          <a:p>
            <a:pPr algn="ctr"/>
            <a:endParaRPr lang="en-US" sz="5400" b="1" u="sng" dirty="0" smtClean="0"/>
          </a:p>
          <a:p>
            <a:pPr algn="just"/>
            <a:endParaRPr lang="en-US" sz="3600" dirty="0" smtClean="0"/>
          </a:p>
          <a:p>
            <a:pPr algn="just"/>
            <a:r>
              <a:rPr lang="en-US" sz="3600" dirty="0" smtClean="0"/>
              <a:t>Through testing, the following outcomes were successfully completed:</a:t>
            </a:r>
          </a:p>
          <a:p>
            <a:pPr algn="just"/>
            <a:endParaRPr lang="en-US" sz="3600" dirty="0"/>
          </a:p>
          <a:p>
            <a:pPr marL="571500" indent="-571500" algn="just">
              <a:buFont typeface="Arial"/>
              <a:buChar char="•"/>
            </a:pPr>
            <a:r>
              <a:rPr lang="en-US" sz="3600" dirty="0" smtClean="0"/>
              <a:t>Accurately measured speed of wire leaving the welder.</a:t>
            </a:r>
          </a:p>
          <a:p>
            <a:pPr marL="571500" indent="-571500" algn="just">
              <a:buFont typeface="Arial"/>
              <a:buChar char="•"/>
            </a:pPr>
            <a:endParaRPr lang="en-US" sz="2000" dirty="0" smtClean="0"/>
          </a:p>
          <a:p>
            <a:pPr marL="571500" indent="-571500" algn="just">
              <a:buFont typeface="Arial"/>
              <a:buChar char="•"/>
            </a:pPr>
            <a:r>
              <a:rPr lang="en-US" sz="3600" dirty="0" smtClean="0"/>
              <a:t>Create a system that dynamically calculates and controls the wire feed rate.</a:t>
            </a:r>
          </a:p>
          <a:p>
            <a:pPr marL="571500" indent="-571500" algn="just">
              <a:buFont typeface="Arial"/>
              <a:buChar char="•"/>
            </a:pPr>
            <a:endParaRPr lang="en-US" sz="2000" dirty="0" smtClean="0"/>
          </a:p>
          <a:p>
            <a:pPr marL="571500" indent="-571500" algn="just">
              <a:buFont typeface="Arial"/>
              <a:buChar char="•"/>
            </a:pPr>
            <a:r>
              <a:rPr lang="en-US" sz="3600" dirty="0" smtClean="0"/>
              <a:t>Determine welder settings in correlation with CNC settings to </a:t>
            </a:r>
            <a:r>
              <a:rPr lang="en-US" sz="3600" dirty="0"/>
              <a:t>a</a:t>
            </a:r>
            <a:r>
              <a:rPr lang="en-US" sz="3600" dirty="0" smtClean="0"/>
              <a:t>chieve a quality weld.</a:t>
            </a:r>
          </a:p>
          <a:p>
            <a:pPr marL="571500" indent="-571500" algn="just">
              <a:buFont typeface="Arial"/>
              <a:buChar char="•"/>
            </a:pPr>
            <a:endParaRPr lang="en-US" sz="2000" dirty="0" smtClean="0"/>
          </a:p>
          <a:p>
            <a:pPr marL="571500" indent="-571500" algn="just">
              <a:buFont typeface="Arial"/>
              <a:buChar char="•"/>
            </a:pPr>
            <a:r>
              <a:rPr lang="en-US" sz="3600" dirty="0" smtClean="0"/>
              <a:t>Create a homing and calibration procedure for the welder settings.</a:t>
            </a:r>
          </a:p>
          <a:p>
            <a:pPr marL="571500" indent="-571500" algn="just">
              <a:buFont typeface="Arial"/>
              <a:buChar char="•"/>
            </a:pPr>
            <a:endParaRPr lang="en-US" sz="2000" dirty="0" smtClean="0"/>
          </a:p>
          <a:p>
            <a:pPr marL="571500" indent="-571500" algn="just">
              <a:buFont typeface="Arial"/>
              <a:buChar char="•"/>
            </a:pPr>
            <a:r>
              <a:rPr lang="en-US" sz="3600" dirty="0" smtClean="0"/>
              <a:t>Control the temperature of the plate being welded to via feedback from the Temperature sensor</a:t>
            </a:r>
          </a:p>
          <a:p>
            <a:pPr marL="571500" indent="-571500" algn="just">
              <a:buFont typeface="Arial"/>
              <a:buChar char="•"/>
            </a:pPr>
            <a:endParaRPr lang="en-US" sz="2000" dirty="0" smtClean="0"/>
          </a:p>
          <a:p>
            <a:pPr marL="571500" indent="-571500" algn="just">
              <a:buFont typeface="Arial"/>
              <a:buChar char="•"/>
            </a:pPr>
            <a:endParaRPr lang="en-US" sz="36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247352" y="15240000"/>
            <a:ext cx="10058400" cy="13696059"/>
          </a:xfrm>
          <a:prstGeom prst="rect">
            <a:avLst/>
          </a:prstGeom>
          <a:noFill/>
        </p:spPr>
        <p:txBody>
          <a:bodyPr wrap="square" rtlCol="0">
            <a:spAutoFit/>
          </a:bodyPr>
          <a:lstStyle/>
          <a:p>
            <a:pPr algn="just"/>
            <a:r>
              <a:rPr lang="en-US" sz="3600" b="1" dirty="0" smtClean="0"/>
              <a:t>Incremental Encoder</a:t>
            </a:r>
            <a:endParaRPr lang="en-US" sz="3600" dirty="0" smtClean="0"/>
          </a:p>
          <a:p>
            <a:pPr algn="just"/>
            <a:r>
              <a:rPr lang="en-US" sz="3600" b="1" dirty="0"/>
              <a:t> </a:t>
            </a:r>
            <a:r>
              <a:rPr lang="en-US" sz="3600" b="1" dirty="0" smtClean="0"/>
              <a:t>  </a:t>
            </a:r>
            <a:r>
              <a:rPr lang="en-US" sz="3600" dirty="0" smtClean="0"/>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3600" dirty="0"/>
              <a:t> </a:t>
            </a:r>
          </a:p>
          <a:p>
            <a:pPr algn="just"/>
            <a:r>
              <a:rPr lang="en-US" sz="3600" b="1" dirty="0" smtClean="0"/>
              <a:t>I.R. Temperature </a:t>
            </a:r>
            <a:r>
              <a:rPr lang="en-US" sz="3600" b="1" dirty="0"/>
              <a:t>Sensor</a:t>
            </a:r>
            <a:endParaRPr lang="en-US" sz="3600" dirty="0"/>
          </a:p>
          <a:p>
            <a:pPr algn="just"/>
            <a:r>
              <a:rPr lang="en-US" sz="3600" dirty="0"/>
              <a:t>   An infrared temperature sensor is used to provide a reading of temperature prior to depositing material. When the temperature of the weld is outside of the allowed range, the system will pause. If is it 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19758159"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TextBox 12"/>
          <p:cNvSpPr txBox="1"/>
          <p:nvPr/>
        </p:nvSpPr>
        <p:spPr>
          <a:xfrm>
            <a:off x="11125200" y="15240000"/>
            <a:ext cx="10820400" cy="12895840"/>
          </a:xfrm>
          <a:prstGeom prst="rect">
            <a:avLst/>
          </a:prstGeom>
          <a:noFill/>
        </p:spPr>
        <p:txBody>
          <a:bodyPr wrap="square" rtlCol="0">
            <a:spAutoFit/>
          </a:bodyPr>
          <a:lstStyle/>
          <a:p>
            <a:pPr algn="just"/>
            <a:r>
              <a:rPr lang="en-US" sz="3600" dirty="0" smtClean="0"/>
              <a:t>The welder is controlled by </a:t>
            </a:r>
            <a:r>
              <a:rPr lang="en-US" sz="3600" dirty="0"/>
              <a:t>interpreting information from the following feedback and control elements</a:t>
            </a:r>
            <a:r>
              <a:rPr lang="en-US" sz="3600" dirty="0" smtClean="0"/>
              <a:t>:</a:t>
            </a:r>
            <a:endParaRPr lang="en-US" sz="3600" b="1" dirty="0" smtClean="0"/>
          </a:p>
          <a:p>
            <a:pPr algn="just"/>
            <a:endParaRPr lang="en-US" sz="1600" b="1" dirty="0"/>
          </a:p>
          <a:p>
            <a:pPr algn="just"/>
            <a:r>
              <a:rPr lang="en-US" sz="3600" b="1" dirty="0" smtClean="0"/>
              <a:t>Current </a:t>
            </a:r>
            <a:r>
              <a:rPr lang="en-US" sz="3600" b="1" dirty="0"/>
              <a:t>Sensor</a:t>
            </a:r>
            <a:endParaRPr lang="en-US" sz="3600" dirty="0"/>
          </a:p>
          <a:p>
            <a:pPr algn="just"/>
            <a:r>
              <a:rPr lang="en-US" sz="3600" dirty="0" smtClean="0"/>
              <a:t>   Data </a:t>
            </a:r>
            <a:r>
              <a:rPr lang="en-US" sz="3600" dirty="0"/>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value, found through testing, the wire speed knob is adjusted</a:t>
            </a:r>
            <a:r>
              <a:rPr lang="en-US" sz="3600" dirty="0" smtClean="0"/>
              <a:t>.</a:t>
            </a:r>
          </a:p>
          <a:p>
            <a:pPr algn="just"/>
            <a:endParaRPr lang="en-US" sz="2400" dirty="0"/>
          </a:p>
          <a:p>
            <a:pPr algn="just"/>
            <a:r>
              <a:rPr lang="en-US" sz="3600" b="1" dirty="0" smtClean="0"/>
              <a:t>Relay and Indication:</a:t>
            </a:r>
            <a:endParaRPr lang="en-US" sz="3600" dirty="0"/>
          </a:p>
          <a:p>
            <a:pPr algn="just"/>
            <a:r>
              <a:rPr lang="en-US" sz="3600" dirty="0"/>
              <a:t>   The CNC machine has two movement modes: relocation and deposition. Each movement mode has its own digital signal, which are read by the controller. The controller uses these signals to activate or deactivate a relay, which bypasses the mechanical switch on the welder gun. This relay module also includes visual indication of the current CNC </a:t>
            </a:r>
            <a:r>
              <a:rPr lang="en-US" sz="3600" dirty="0" smtClean="0"/>
              <a:t>movement mode. </a:t>
            </a:r>
            <a:endParaRPr lang="en-US" sz="3600" dirty="0"/>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990600" y="13992031"/>
            <a:ext cx="9888419" cy="6505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a:t>
            </a:r>
            <a:r>
              <a:rPr lang="en-US" sz="2800" i="1" dirty="0" smtClean="0"/>
              <a:t>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9587" y="6400800"/>
            <a:ext cx="201986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2157708" y="16991292"/>
            <a:ext cx="12367184" cy="9017000"/>
          </a:xfrm>
          <a:prstGeom prst="rect">
            <a:avLst/>
          </a:prstGeom>
        </p:spPr>
      </p:pic>
      <p:sp>
        <p:nvSpPr>
          <p:cNvPr id="25" name="TextBox 24"/>
          <p:cNvSpPr txBox="1"/>
          <p:nvPr/>
        </p:nvSpPr>
        <p:spPr>
          <a:xfrm>
            <a:off x="914400" y="206502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5011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5280600" y="27736800"/>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1027</TotalTime>
  <Words>640</Words>
  <Application>Microsoft Macintosh PowerPoint</Application>
  <PresentationFormat>Custom</PresentationFormat>
  <Paragraphs>59</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Cameron Tribe</cp:lastModifiedBy>
  <cp:revision>60</cp:revision>
  <dcterms:created xsi:type="dcterms:W3CDTF">2008-12-19T19:08:39Z</dcterms:created>
  <dcterms:modified xsi:type="dcterms:W3CDTF">2015-05-27T01:44:07Z</dcterms:modified>
</cp:coreProperties>
</file>